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a25d198b2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a25d198b2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25d198b2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25d198b2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ac2db9558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ac2db9558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ac2db9558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ac2db9558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ac2db9558f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ac2db9558f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ac2db9558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ac2db9558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c2db9558f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c2db9558f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c2db9558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c2db9558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914400" rtl="0" algn="l">
              <a:lnSpc>
                <a:spcPct val="115000"/>
              </a:lnSpc>
              <a:spcBef>
                <a:spcPts val="0"/>
              </a:spcBef>
              <a:spcAft>
                <a:spcPts val="0"/>
              </a:spcAft>
              <a:buClr>
                <a:srgbClr val="595959"/>
              </a:buClr>
              <a:buSzPts val="1400"/>
              <a:buChar char="-"/>
            </a:pPr>
            <a:r>
              <a:rPr lang="en" sz="1400">
                <a:solidFill>
                  <a:srgbClr val="595959"/>
                </a:solidFill>
              </a:rPr>
              <a:t>Training: 400 epoch each, 20h each, choose min loss models</a:t>
            </a:r>
            <a:endParaRPr sz="1400">
              <a:solidFill>
                <a:srgbClr val="595959"/>
              </a:solidFill>
            </a:endParaRPr>
          </a:p>
          <a:p>
            <a:pPr indent="-317500" lvl="0" marL="914400" rtl="0" algn="l">
              <a:lnSpc>
                <a:spcPct val="115000"/>
              </a:lnSpc>
              <a:spcBef>
                <a:spcPts val="0"/>
              </a:spcBef>
              <a:spcAft>
                <a:spcPts val="0"/>
              </a:spcAft>
              <a:buClr>
                <a:srgbClr val="595959"/>
              </a:buClr>
              <a:buSzPts val="1400"/>
              <a:buChar char="-"/>
            </a:pPr>
            <a:r>
              <a:rPr lang="en" sz="1400">
                <a:solidFill>
                  <a:srgbClr val="595959"/>
                </a:solidFill>
              </a:rPr>
              <a:t>Input: music (.wav)</a:t>
            </a:r>
            <a:endParaRPr sz="1400">
              <a:solidFill>
                <a:srgbClr val="595959"/>
              </a:solidFill>
            </a:endParaRPr>
          </a:p>
          <a:p>
            <a:pPr indent="-317500" lvl="0" marL="914400" rtl="0" algn="l">
              <a:lnSpc>
                <a:spcPct val="115000"/>
              </a:lnSpc>
              <a:spcBef>
                <a:spcPts val="0"/>
              </a:spcBef>
              <a:spcAft>
                <a:spcPts val="0"/>
              </a:spcAft>
              <a:buClr>
                <a:srgbClr val="595959"/>
              </a:buClr>
              <a:buSzPts val="1400"/>
              <a:buChar char="-"/>
            </a:pPr>
            <a:r>
              <a:rPr lang="en" sz="1400">
                <a:solidFill>
                  <a:srgbClr val="595959"/>
                </a:solidFill>
              </a:rPr>
              <a:t>Output: style and beats data (.npy)</a:t>
            </a:r>
            <a:endParaRPr sz="1400">
              <a:solidFill>
                <a:srgbClr val="595959"/>
              </a:solidFill>
            </a:endParaRPr>
          </a:p>
          <a:p>
            <a:pPr indent="-317500" lvl="0" marL="914400" rtl="0" algn="l">
              <a:lnSpc>
                <a:spcPct val="115000"/>
              </a:lnSpc>
              <a:spcBef>
                <a:spcPts val="0"/>
              </a:spcBef>
              <a:spcAft>
                <a:spcPts val="0"/>
              </a:spcAft>
              <a:buClr>
                <a:srgbClr val="595959"/>
              </a:buClr>
              <a:buSzPts val="1400"/>
              <a:buChar char="-"/>
            </a:pPr>
            <a:r>
              <a:rPr lang="en" sz="1400">
                <a:solidFill>
                  <a:srgbClr val="595959"/>
                </a:solidFill>
              </a:rPr>
              <a:t>Run MFCC on each frame to obtain power spectrum (style)</a:t>
            </a:r>
            <a:endParaRPr sz="1400">
              <a:solidFill>
                <a:srgbClr val="595959"/>
              </a:solidFill>
            </a:endParaRPr>
          </a:p>
          <a:p>
            <a:pPr indent="-317500" lvl="0" marL="914400" rtl="0" algn="l">
              <a:lnSpc>
                <a:spcPct val="115000"/>
              </a:lnSpc>
              <a:spcBef>
                <a:spcPts val="0"/>
              </a:spcBef>
              <a:spcAft>
                <a:spcPts val="0"/>
              </a:spcAft>
              <a:buClr>
                <a:srgbClr val="595959"/>
              </a:buClr>
              <a:buSzPts val="1400"/>
              <a:buChar char="-"/>
            </a:pPr>
            <a:r>
              <a:rPr lang="en" sz="1400">
                <a:solidFill>
                  <a:srgbClr val="595959"/>
                </a:solidFill>
              </a:rPr>
              <a:t>Compute change of magnitude in each frequency at every t (beats)</a:t>
            </a:r>
            <a:endParaRPr sz="1400">
              <a:solidFill>
                <a:srgbClr val="595959"/>
              </a:solidFill>
            </a:endParaRPr>
          </a:p>
          <a:p>
            <a:pPr indent="-317500" lvl="0" marL="914400" rtl="0" algn="l">
              <a:lnSpc>
                <a:spcPct val="115000"/>
              </a:lnSpc>
              <a:spcBef>
                <a:spcPts val="0"/>
              </a:spcBef>
              <a:spcAft>
                <a:spcPts val="0"/>
              </a:spcAft>
              <a:buClr>
                <a:srgbClr val="595959"/>
              </a:buClr>
              <a:buSzPts val="1400"/>
              <a:buChar char="-"/>
            </a:pPr>
            <a:r>
              <a:rPr lang="en" sz="1400">
                <a:solidFill>
                  <a:srgbClr val="595959"/>
                </a:solidFill>
              </a:rPr>
              <a:t>To align with dance poses, adjust audio window length to match fps = 15.</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c2db9558f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c2db9558f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c2db9558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c2db9558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3.jpg"/><Relationship Id="rId5" Type="http://schemas.openxmlformats.org/officeDocument/2006/relationships/image" Target="../media/image16.png"/><Relationship Id="rId6" Type="http://schemas.openxmlformats.org/officeDocument/2006/relationships/image" Target="../media/image21.png"/><Relationship Id="rId7" Type="http://schemas.openxmlformats.org/officeDocument/2006/relationships/image" Target="../media/image20.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6.jpg"/><Relationship Id="rId5" Type="http://schemas.openxmlformats.org/officeDocument/2006/relationships/image" Target="../media/image15.pn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youtube.com/watch?v=XaT1_BLMdiE" TargetMode="External"/><Relationship Id="rId4" Type="http://schemas.openxmlformats.org/officeDocument/2006/relationships/image" Target="../media/image19.jpg"/><Relationship Id="rId5" Type="http://schemas.openxmlformats.org/officeDocument/2006/relationships/hyperlink" Target="http://www.youtube.com/watch?v=3tignLH-uqI" TargetMode="External"/><Relationship Id="rId6"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HNroxR-7VvP4GCTrTTX1TtXue_meEM8X/view" TargetMode="External"/><Relationship Id="rId4" Type="http://schemas.openxmlformats.org/officeDocument/2006/relationships/image" Target="../media/image2.png"/><Relationship Id="rId5" Type="http://schemas.openxmlformats.org/officeDocument/2006/relationships/hyperlink" Target="http://www.youtube.com/watch?v=We7KAkWJow8" TargetMode="External"/><Relationship Id="rId6"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411750"/>
            <a:ext cx="8520600" cy="133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Dancing to Music</a:t>
            </a:r>
            <a:endParaRPr sz="3600"/>
          </a:p>
        </p:txBody>
      </p:sp>
      <p:sp>
        <p:nvSpPr>
          <p:cNvPr id="55" name="Google Shape;55;p13"/>
          <p:cNvSpPr txBox="1"/>
          <p:nvPr/>
        </p:nvSpPr>
        <p:spPr>
          <a:xfrm>
            <a:off x="1430850" y="4041050"/>
            <a:ext cx="62823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Han Yan, Weiyu Du</a:t>
            </a:r>
            <a:endParaRPr sz="1800"/>
          </a:p>
          <a:p>
            <a:pPr indent="0" lvl="0" marL="0" rtl="0" algn="ctr">
              <a:spcBef>
                <a:spcPts val="0"/>
              </a:spcBef>
              <a:spcAft>
                <a:spcPts val="0"/>
              </a:spcAft>
              <a:buNone/>
            </a:pPr>
            <a:r>
              <a:rPr lang="en" sz="1800"/>
              <a:t>CIS 565 Final Project Milestone 1</a:t>
            </a:r>
            <a:endParaRPr sz="1800"/>
          </a:p>
        </p:txBody>
      </p:sp>
      <p:pic>
        <p:nvPicPr>
          <p:cNvPr id="56" name="Google Shape;56;p13"/>
          <p:cNvPicPr preferRelativeResize="0"/>
          <p:nvPr/>
        </p:nvPicPr>
        <p:blipFill>
          <a:blip r:embed="rId3">
            <a:alphaModFix/>
          </a:blip>
          <a:stretch>
            <a:fillRect/>
          </a:stretch>
        </p:blipFill>
        <p:spPr>
          <a:xfrm>
            <a:off x="2544300" y="1900350"/>
            <a:ext cx="4055389" cy="19882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31" name="Google Shape;131;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State-of-the-art music to dance generation does not work as well as we are led to believe, even for 2D cases</a:t>
            </a:r>
            <a:endParaRPr/>
          </a:p>
          <a:p>
            <a:pPr indent="-342900" lvl="0" marL="457200" rtl="0" algn="l">
              <a:spcBef>
                <a:spcPts val="0"/>
              </a:spcBef>
              <a:spcAft>
                <a:spcPts val="0"/>
              </a:spcAft>
              <a:buSzPts val="1800"/>
              <a:buChar char="-"/>
            </a:pPr>
            <a:r>
              <a:rPr lang="en"/>
              <a:t>Current method is good at</a:t>
            </a:r>
            <a:endParaRPr/>
          </a:p>
          <a:p>
            <a:pPr indent="-317500" lvl="1" marL="914400" rtl="0" algn="l">
              <a:spcBef>
                <a:spcPts val="0"/>
              </a:spcBef>
              <a:spcAft>
                <a:spcPts val="0"/>
              </a:spcAft>
              <a:buSzPts val="1400"/>
              <a:buChar char="-"/>
            </a:pPr>
            <a:r>
              <a:rPr lang="en"/>
              <a:t>It actually dances!</a:t>
            </a:r>
            <a:endParaRPr/>
          </a:p>
          <a:p>
            <a:pPr indent="-317500" lvl="1" marL="914400" rtl="0" algn="l">
              <a:spcBef>
                <a:spcPts val="0"/>
              </a:spcBef>
              <a:spcAft>
                <a:spcPts val="0"/>
              </a:spcAft>
              <a:buSzPts val="1400"/>
              <a:buChar char="-"/>
            </a:pPr>
            <a:r>
              <a:rPr lang="en"/>
              <a:t>Matching the beats</a:t>
            </a:r>
            <a:endParaRPr/>
          </a:p>
          <a:p>
            <a:pPr indent="-342900" lvl="0" marL="457200" rtl="0" algn="l">
              <a:spcBef>
                <a:spcPts val="0"/>
              </a:spcBef>
              <a:spcAft>
                <a:spcPts val="0"/>
              </a:spcAft>
              <a:buSzPts val="1800"/>
              <a:buChar char="-"/>
            </a:pPr>
            <a:r>
              <a:rPr lang="en"/>
              <a:t>While it fails at</a:t>
            </a:r>
            <a:endParaRPr/>
          </a:p>
          <a:p>
            <a:pPr indent="-317500" lvl="1" marL="914400" rtl="0" algn="l">
              <a:spcBef>
                <a:spcPts val="0"/>
              </a:spcBef>
              <a:spcAft>
                <a:spcPts val="0"/>
              </a:spcAft>
              <a:buSzPts val="1400"/>
              <a:buChar char="-"/>
            </a:pPr>
            <a:r>
              <a:rPr lang="en"/>
              <a:t>Understanding the beats (strong &amp; weak beats, end of a melody)</a:t>
            </a:r>
            <a:endParaRPr/>
          </a:p>
          <a:p>
            <a:pPr indent="-317500" lvl="1" marL="914400" rtl="0" algn="l">
              <a:spcBef>
                <a:spcPts val="0"/>
              </a:spcBef>
              <a:spcAft>
                <a:spcPts val="0"/>
              </a:spcAft>
              <a:buSzPts val="1400"/>
              <a:buChar char="-"/>
            </a:pPr>
            <a:r>
              <a:rPr lang="en"/>
              <a:t>Does not produce well-articulated dance movements</a:t>
            </a:r>
            <a:endParaRPr/>
          </a:p>
          <a:p>
            <a:pPr indent="-317500" lvl="1" marL="914400" rtl="0" algn="l">
              <a:spcBef>
                <a:spcPts val="0"/>
              </a:spcBef>
              <a:spcAft>
                <a:spcPts val="0"/>
              </a:spcAft>
              <a:buSzPts val="1400"/>
              <a:buChar char="-"/>
            </a:pPr>
            <a:r>
              <a:rPr lang="en"/>
              <a:t>A bug remained to be solved: seems pose generation is longer than audio</a:t>
            </a:r>
            <a:endParaRPr/>
          </a:p>
          <a:p>
            <a:pPr indent="-342900" lvl="0" marL="457200" rtl="0" algn="l">
              <a:spcBef>
                <a:spcPts val="0"/>
              </a:spcBef>
              <a:spcAft>
                <a:spcPts val="0"/>
              </a:spcAft>
              <a:buSzPts val="1800"/>
              <a:buChar char="-"/>
            </a:pPr>
            <a:r>
              <a:rPr b="1" lang="en"/>
              <a:t>Milestone 2: </a:t>
            </a:r>
            <a:r>
              <a:rPr lang="en"/>
              <a:t>Focus on improving articulation in dance movements</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Method</a:t>
            </a:r>
            <a:endParaRPr sz="2400"/>
          </a:p>
        </p:txBody>
      </p:sp>
      <p:pic>
        <p:nvPicPr>
          <p:cNvPr id="62" name="Google Shape;62;p14"/>
          <p:cNvPicPr preferRelativeResize="0"/>
          <p:nvPr/>
        </p:nvPicPr>
        <p:blipFill>
          <a:blip r:embed="rId3">
            <a:alphaModFix/>
          </a:blip>
          <a:stretch>
            <a:fillRect/>
          </a:stretch>
        </p:blipFill>
        <p:spPr>
          <a:xfrm>
            <a:off x="904413" y="1017725"/>
            <a:ext cx="7335174" cy="38909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Attempts with 3D Dances</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Two publicly available dance datasets</a:t>
            </a:r>
            <a:endParaRPr/>
          </a:p>
          <a:p>
            <a:pPr indent="-317500" lvl="1" marL="914400" rtl="0" algn="l">
              <a:spcBef>
                <a:spcPts val="0"/>
              </a:spcBef>
              <a:spcAft>
                <a:spcPts val="0"/>
              </a:spcAft>
              <a:buSzPts val="1400"/>
              <a:buChar char="-"/>
            </a:pPr>
            <a:r>
              <a:rPr lang="en"/>
              <a:t>Dataset collected by Lee et al. (Dancing to Music, Neurips 2019)</a:t>
            </a:r>
            <a:endParaRPr/>
          </a:p>
          <a:p>
            <a:pPr indent="-317500" lvl="1" marL="914400" rtl="0" algn="l">
              <a:spcBef>
                <a:spcPts val="0"/>
              </a:spcBef>
              <a:spcAft>
                <a:spcPts val="0"/>
              </a:spcAft>
              <a:buSzPts val="1400"/>
              <a:buChar char="-"/>
            </a:pPr>
            <a:r>
              <a:rPr lang="en"/>
              <a:t>Dataset collected by Tang et al. (Dance with Melody, ACM 2018)</a:t>
            </a:r>
            <a:endParaRPr/>
          </a:p>
          <a:p>
            <a:pPr indent="-317500" lvl="1" marL="914400" rtl="0" algn="l">
              <a:spcBef>
                <a:spcPts val="0"/>
              </a:spcBef>
              <a:spcAft>
                <a:spcPts val="0"/>
              </a:spcAft>
              <a:buSzPts val="1400"/>
              <a:buChar char="-"/>
            </a:pPr>
            <a:r>
              <a:rPr lang="en"/>
              <a:t>Neither came with raw videos to extract 3D poses from</a:t>
            </a:r>
            <a:endParaRPr/>
          </a:p>
          <a:p>
            <a:pPr indent="-342900" lvl="0" marL="457200" rtl="0" algn="l">
              <a:spcBef>
                <a:spcPts val="0"/>
              </a:spcBef>
              <a:spcAft>
                <a:spcPts val="0"/>
              </a:spcAft>
              <a:buSzPts val="1800"/>
              <a:buChar char="-"/>
            </a:pPr>
            <a:r>
              <a:rPr lang="en"/>
              <a:t>YouTube8M Dance category</a:t>
            </a:r>
            <a:endParaRPr/>
          </a:p>
          <a:p>
            <a:pPr indent="-317500" lvl="1" marL="914400" rtl="0" algn="l">
              <a:spcBef>
                <a:spcPts val="0"/>
              </a:spcBef>
              <a:spcAft>
                <a:spcPts val="0"/>
              </a:spcAft>
              <a:buSzPts val="1400"/>
              <a:buChar char="-"/>
            </a:pPr>
            <a:r>
              <a:rPr lang="en"/>
              <a:t>Diverse video dataset collected from YouTube</a:t>
            </a:r>
            <a:endParaRPr/>
          </a:p>
          <a:p>
            <a:pPr indent="-317500" lvl="1" marL="914400" rtl="0" algn="l">
              <a:spcBef>
                <a:spcPts val="0"/>
              </a:spcBef>
              <a:spcAft>
                <a:spcPts val="0"/>
              </a:spcAft>
              <a:buSzPts val="1400"/>
              <a:buChar char="-"/>
            </a:pPr>
            <a:r>
              <a:rPr lang="en"/>
              <a:t>Challenges</a:t>
            </a:r>
            <a:endParaRPr/>
          </a:p>
          <a:p>
            <a:pPr indent="-317500" lvl="2" marL="1371600" rtl="0" algn="l">
              <a:spcBef>
                <a:spcPts val="0"/>
              </a:spcBef>
              <a:spcAft>
                <a:spcPts val="0"/>
              </a:spcAft>
              <a:buSzPts val="1400"/>
              <a:buChar char="-"/>
            </a:pPr>
            <a:r>
              <a:rPr lang="en"/>
              <a:t>Group dance: multiple humans</a:t>
            </a:r>
            <a:endParaRPr/>
          </a:p>
          <a:p>
            <a:pPr indent="-317500" lvl="2" marL="1371600" rtl="0" algn="l">
              <a:spcBef>
                <a:spcPts val="0"/>
              </a:spcBef>
              <a:spcAft>
                <a:spcPts val="0"/>
              </a:spcAft>
              <a:buSzPts val="1400"/>
              <a:buChar char="-"/>
            </a:pPr>
            <a:r>
              <a:rPr lang="en"/>
              <a:t>Camera zoom</a:t>
            </a:r>
            <a:endParaRPr/>
          </a:p>
          <a:p>
            <a:pPr indent="-317500" lvl="2" marL="1371600" rtl="0" algn="l">
              <a:spcBef>
                <a:spcPts val="0"/>
              </a:spcBef>
              <a:spcAft>
                <a:spcPts val="0"/>
              </a:spcAft>
              <a:buSzPts val="1400"/>
              <a:buChar char="-"/>
            </a:pPr>
            <a:r>
              <a:rPr lang="en"/>
              <a:t>Uncleaned data: dance practice, background music instead of dance music</a:t>
            </a:r>
            <a:endParaRPr/>
          </a:p>
          <a:p>
            <a:pPr indent="0" lvl="0" marL="0" rtl="0" algn="l">
              <a:spcBef>
                <a:spcPts val="1600"/>
              </a:spcBef>
              <a:spcAft>
                <a:spcPts val="1600"/>
              </a:spcAft>
              <a:buNone/>
            </a:pPr>
            <a:r>
              <a:t/>
            </a:r>
            <a:endParaRPr/>
          </a:p>
        </p:txBody>
      </p:sp>
      <p:pic>
        <p:nvPicPr>
          <p:cNvPr id="69" name="Google Shape;69;p15"/>
          <p:cNvPicPr preferRelativeResize="0"/>
          <p:nvPr/>
        </p:nvPicPr>
        <p:blipFill>
          <a:blip r:embed="rId3">
            <a:alphaModFix/>
          </a:blip>
          <a:stretch>
            <a:fillRect/>
          </a:stretch>
        </p:blipFill>
        <p:spPr>
          <a:xfrm>
            <a:off x="6887400" y="87475"/>
            <a:ext cx="2154045" cy="1476900"/>
          </a:xfrm>
          <a:prstGeom prst="rect">
            <a:avLst/>
          </a:prstGeom>
          <a:noFill/>
          <a:ln>
            <a:noFill/>
          </a:ln>
        </p:spPr>
      </p:pic>
      <p:pic>
        <p:nvPicPr>
          <p:cNvPr id="70" name="Google Shape;70;p15"/>
          <p:cNvPicPr preferRelativeResize="0"/>
          <p:nvPr/>
        </p:nvPicPr>
        <p:blipFill>
          <a:blip r:embed="rId4">
            <a:alphaModFix/>
          </a:blip>
          <a:stretch>
            <a:fillRect/>
          </a:stretch>
        </p:blipFill>
        <p:spPr>
          <a:xfrm>
            <a:off x="6874388" y="1684925"/>
            <a:ext cx="2180052" cy="1476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Attempts with 3D Dances</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Original method</a:t>
            </a:r>
            <a:endParaRPr/>
          </a:p>
          <a:p>
            <a:pPr indent="-317500" lvl="1" marL="914400" rtl="0" algn="l">
              <a:spcBef>
                <a:spcPts val="0"/>
              </a:spcBef>
              <a:spcAft>
                <a:spcPts val="0"/>
              </a:spcAft>
              <a:buSzPts val="1400"/>
              <a:buChar char="-"/>
            </a:pPr>
            <a:r>
              <a:rPr lang="en"/>
              <a:t>Extracting dynamics from video</a:t>
            </a:r>
            <a:endParaRPr/>
          </a:p>
          <a:p>
            <a:pPr indent="-317500" lvl="2" marL="1371600" rtl="0" algn="l">
              <a:spcBef>
                <a:spcPts val="0"/>
              </a:spcBef>
              <a:spcAft>
                <a:spcPts val="0"/>
              </a:spcAft>
              <a:buSzPts val="1400"/>
              <a:buChar char="-"/>
            </a:pPr>
            <a:r>
              <a:rPr lang="en">
                <a:highlight>
                  <a:srgbClr val="FFFFFF"/>
                </a:highlight>
              </a:rPr>
              <a:t>Kanazawa et al. Learning 3D Human Dynamics from Video</a:t>
            </a:r>
            <a:endParaRPr/>
          </a:p>
          <a:p>
            <a:pPr indent="-317500" lvl="2" marL="1371600" rtl="0" algn="l">
              <a:spcBef>
                <a:spcPts val="0"/>
              </a:spcBef>
              <a:spcAft>
                <a:spcPts val="0"/>
              </a:spcAft>
              <a:buSzPts val="1400"/>
              <a:buChar char="-"/>
            </a:pPr>
            <a:r>
              <a:rPr lang="en"/>
              <a:t>Not feasible</a:t>
            </a:r>
            <a:endParaRPr/>
          </a:p>
          <a:p>
            <a:pPr indent="-342900" lvl="0" marL="457200" rtl="0" algn="l">
              <a:spcBef>
                <a:spcPts val="0"/>
              </a:spcBef>
              <a:spcAft>
                <a:spcPts val="0"/>
              </a:spcAft>
              <a:buSzPts val="1800"/>
              <a:buChar char="-"/>
            </a:pPr>
            <a:r>
              <a:rPr lang="en"/>
              <a:t>New method</a:t>
            </a:r>
            <a:endParaRPr/>
          </a:p>
          <a:p>
            <a:pPr indent="-317500" lvl="1" marL="914400" rtl="0" algn="l">
              <a:spcBef>
                <a:spcPts val="0"/>
              </a:spcBef>
              <a:spcAft>
                <a:spcPts val="0"/>
              </a:spcAft>
              <a:buSzPts val="1400"/>
              <a:buChar char="-"/>
            </a:pPr>
            <a:r>
              <a:rPr lang="en"/>
              <a:t>Pose estimation from image</a:t>
            </a:r>
            <a:endParaRPr/>
          </a:p>
          <a:p>
            <a:pPr indent="-317500" lvl="2" marL="1371600" rtl="0" algn="l">
              <a:spcBef>
                <a:spcPts val="0"/>
              </a:spcBef>
              <a:spcAft>
                <a:spcPts val="0"/>
              </a:spcAft>
              <a:buSzPts val="1400"/>
              <a:buChar char="-"/>
            </a:pPr>
            <a:r>
              <a:rPr lang="en">
                <a:highlight>
                  <a:srgbClr val="FFFFFF"/>
                </a:highlight>
              </a:rPr>
              <a:t>Jiang et al. Coherent Reconstruction of Multiple Humans from a Single Image, CVPR 2020</a:t>
            </a:r>
            <a:endParaRPr/>
          </a:p>
          <a:p>
            <a:pPr indent="0" lvl="0" marL="0" rtl="0" algn="l">
              <a:spcBef>
                <a:spcPts val="1600"/>
              </a:spcBef>
              <a:spcAft>
                <a:spcPts val="1600"/>
              </a:spcAft>
              <a:buNone/>
            </a:pPr>
            <a:r>
              <a:t/>
            </a:r>
            <a:endParaRPr/>
          </a:p>
        </p:txBody>
      </p:sp>
      <p:pic>
        <p:nvPicPr>
          <p:cNvPr id="77" name="Google Shape;77;p16"/>
          <p:cNvPicPr preferRelativeResize="0"/>
          <p:nvPr/>
        </p:nvPicPr>
        <p:blipFill>
          <a:blip r:embed="rId3">
            <a:alphaModFix/>
          </a:blip>
          <a:stretch>
            <a:fillRect/>
          </a:stretch>
        </p:blipFill>
        <p:spPr>
          <a:xfrm>
            <a:off x="0" y="3594357"/>
            <a:ext cx="9143999" cy="1465886"/>
          </a:xfrm>
          <a:prstGeom prst="rect">
            <a:avLst/>
          </a:prstGeom>
          <a:noFill/>
          <a:ln>
            <a:noFill/>
          </a:ln>
        </p:spPr>
      </p:pic>
      <p:pic>
        <p:nvPicPr>
          <p:cNvPr id="78" name="Google Shape;78;p16"/>
          <p:cNvPicPr preferRelativeResize="0"/>
          <p:nvPr/>
        </p:nvPicPr>
        <p:blipFill>
          <a:blip r:embed="rId4">
            <a:alphaModFix/>
          </a:blip>
          <a:stretch>
            <a:fillRect/>
          </a:stretch>
        </p:blipFill>
        <p:spPr>
          <a:xfrm>
            <a:off x="4958475" y="-1"/>
            <a:ext cx="4185525" cy="1719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5" name="Google Shape;85;p17"/>
          <p:cNvPicPr preferRelativeResize="0"/>
          <p:nvPr/>
        </p:nvPicPr>
        <p:blipFill>
          <a:blip r:embed="rId3">
            <a:alphaModFix/>
          </a:blip>
          <a:stretch>
            <a:fillRect/>
          </a:stretch>
        </p:blipFill>
        <p:spPr>
          <a:xfrm>
            <a:off x="6308950" y="0"/>
            <a:ext cx="2786060" cy="5143500"/>
          </a:xfrm>
          <a:prstGeom prst="rect">
            <a:avLst/>
          </a:prstGeom>
          <a:noFill/>
          <a:ln>
            <a:noFill/>
          </a:ln>
        </p:spPr>
      </p:pic>
      <p:pic>
        <p:nvPicPr>
          <p:cNvPr id="86" name="Google Shape;86;p17"/>
          <p:cNvPicPr preferRelativeResize="0"/>
          <p:nvPr/>
        </p:nvPicPr>
        <p:blipFill>
          <a:blip r:embed="rId4">
            <a:alphaModFix/>
          </a:blip>
          <a:stretch>
            <a:fillRect/>
          </a:stretch>
        </p:blipFill>
        <p:spPr>
          <a:xfrm>
            <a:off x="-6" y="0"/>
            <a:ext cx="2786062" cy="5143500"/>
          </a:xfrm>
          <a:prstGeom prst="rect">
            <a:avLst/>
          </a:prstGeom>
          <a:noFill/>
          <a:ln>
            <a:noFill/>
          </a:ln>
        </p:spPr>
      </p:pic>
      <p:pic>
        <p:nvPicPr>
          <p:cNvPr id="87" name="Google Shape;87;p17"/>
          <p:cNvPicPr preferRelativeResize="0"/>
          <p:nvPr/>
        </p:nvPicPr>
        <p:blipFill>
          <a:blip r:embed="rId5">
            <a:alphaModFix/>
          </a:blip>
          <a:stretch>
            <a:fillRect/>
          </a:stretch>
        </p:blipFill>
        <p:spPr>
          <a:xfrm>
            <a:off x="4604051" y="76200"/>
            <a:ext cx="1598450" cy="2308850"/>
          </a:xfrm>
          <a:prstGeom prst="rect">
            <a:avLst/>
          </a:prstGeom>
          <a:noFill/>
          <a:ln>
            <a:noFill/>
          </a:ln>
        </p:spPr>
      </p:pic>
      <p:pic>
        <p:nvPicPr>
          <p:cNvPr id="88" name="Google Shape;88;p17"/>
          <p:cNvPicPr preferRelativeResize="0"/>
          <p:nvPr/>
        </p:nvPicPr>
        <p:blipFill>
          <a:blip r:embed="rId6">
            <a:alphaModFix/>
          </a:blip>
          <a:stretch>
            <a:fillRect/>
          </a:stretch>
        </p:blipFill>
        <p:spPr>
          <a:xfrm>
            <a:off x="4604050" y="2496050"/>
            <a:ext cx="1598450" cy="2149029"/>
          </a:xfrm>
          <a:prstGeom prst="rect">
            <a:avLst/>
          </a:prstGeom>
          <a:noFill/>
          <a:ln>
            <a:noFill/>
          </a:ln>
        </p:spPr>
      </p:pic>
      <p:pic>
        <p:nvPicPr>
          <p:cNvPr id="89" name="Google Shape;89;p17"/>
          <p:cNvPicPr preferRelativeResize="0"/>
          <p:nvPr/>
        </p:nvPicPr>
        <p:blipFill>
          <a:blip r:embed="rId7">
            <a:alphaModFix/>
          </a:blip>
          <a:stretch>
            <a:fillRect/>
          </a:stretch>
        </p:blipFill>
        <p:spPr>
          <a:xfrm>
            <a:off x="2886581" y="76200"/>
            <a:ext cx="1230331" cy="2308850"/>
          </a:xfrm>
          <a:prstGeom prst="rect">
            <a:avLst/>
          </a:prstGeom>
          <a:noFill/>
          <a:ln>
            <a:noFill/>
          </a:ln>
        </p:spPr>
      </p:pic>
      <p:pic>
        <p:nvPicPr>
          <p:cNvPr id="90" name="Google Shape;90;p17"/>
          <p:cNvPicPr preferRelativeResize="0"/>
          <p:nvPr/>
        </p:nvPicPr>
        <p:blipFill>
          <a:blip r:embed="rId8">
            <a:alphaModFix/>
          </a:blip>
          <a:stretch>
            <a:fillRect/>
          </a:stretch>
        </p:blipFill>
        <p:spPr>
          <a:xfrm>
            <a:off x="3116500" y="2496050"/>
            <a:ext cx="733650" cy="2545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6" y="0"/>
            <a:ext cx="2786062" cy="5143500"/>
          </a:xfrm>
          <a:prstGeom prst="rect">
            <a:avLst/>
          </a:prstGeom>
          <a:noFill/>
          <a:ln>
            <a:noFill/>
          </a:ln>
        </p:spPr>
      </p:pic>
      <p:pic>
        <p:nvPicPr>
          <p:cNvPr id="96" name="Google Shape;96;p18"/>
          <p:cNvPicPr preferRelativeResize="0"/>
          <p:nvPr/>
        </p:nvPicPr>
        <p:blipFill>
          <a:blip r:embed="rId4">
            <a:alphaModFix/>
          </a:blip>
          <a:stretch>
            <a:fillRect/>
          </a:stretch>
        </p:blipFill>
        <p:spPr>
          <a:xfrm>
            <a:off x="6357950" y="23"/>
            <a:ext cx="2786050" cy="5143453"/>
          </a:xfrm>
          <a:prstGeom prst="rect">
            <a:avLst/>
          </a:prstGeom>
          <a:noFill/>
          <a:ln>
            <a:noFill/>
          </a:ln>
        </p:spPr>
      </p:pic>
      <p:pic>
        <p:nvPicPr>
          <p:cNvPr id="97" name="Google Shape;97;p18"/>
          <p:cNvPicPr preferRelativeResize="0"/>
          <p:nvPr/>
        </p:nvPicPr>
        <p:blipFill>
          <a:blip r:embed="rId5">
            <a:alphaModFix/>
          </a:blip>
          <a:stretch>
            <a:fillRect/>
          </a:stretch>
        </p:blipFill>
        <p:spPr>
          <a:xfrm>
            <a:off x="5103156" y="228625"/>
            <a:ext cx="1123950" cy="2171700"/>
          </a:xfrm>
          <a:prstGeom prst="rect">
            <a:avLst/>
          </a:prstGeom>
          <a:noFill/>
          <a:ln>
            <a:noFill/>
          </a:ln>
        </p:spPr>
      </p:pic>
      <p:pic>
        <p:nvPicPr>
          <p:cNvPr id="98" name="Google Shape;98;p18"/>
          <p:cNvPicPr preferRelativeResize="0"/>
          <p:nvPr/>
        </p:nvPicPr>
        <p:blipFill>
          <a:blip r:embed="rId6">
            <a:alphaModFix/>
          </a:blip>
          <a:stretch>
            <a:fillRect/>
          </a:stretch>
        </p:blipFill>
        <p:spPr>
          <a:xfrm>
            <a:off x="5169831" y="2564200"/>
            <a:ext cx="990600" cy="2419350"/>
          </a:xfrm>
          <a:prstGeom prst="rect">
            <a:avLst/>
          </a:prstGeom>
          <a:noFill/>
          <a:ln>
            <a:noFill/>
          </a:ln>
        </p:spPr>
      </p:pic>
      <p:pic>
        <p:nvPicPr>
          <p:cNvPr id="99" name="Google Shape;99;p18"/>
          <p:cNvPicPr preferRelativeResize="0"/>
          <p:nvPr/>
        </p:nvPicPr>
        <p:blipFill>
          <a:blip r:embed="rId7">
            <a:alphaModFix/>
          </a:blip>
          <a:stretch>
            <a:fillRect/>
          </a:stretch>
        </p:blipFill>
        <p:spPr>
          <a:xfrm>
            <a:off x="2952756" y="228625"/>
            <a:ext cx="1619250" cy="2266950"/>
          </a:xfrm>
          <a:prstGeom prst="rect">
            <a:avLst/>
          </a:prstGeom>
          <a:noFill/>
          <a:ln>
            <a:noFill/>
          </a:ln>
        </p:spPr>
      </p:pic>
      <p:pic>
        <p:nvPicPr>
          <p:cNvPr id="100" name="Google Shape;100;p18"/>
          <p:cNvPicPr preferRelativeResize="0"/>
          <p:nvPr/>
        </p:nvPicPr>
        <p:blipFill>
          <a:blip r:embed="rId8">
            <a:alphaModFix/>
          </a:blip>
          <a:stretch>
            <a:fillRect/>
          </a:stretch>
        </p:blipFill>
        <p:spPr>
          <a:xfrm>
            <a:off x="3181356" y="2657225"/>
            <a:ext cx="1162050" cy="2076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Based our code on Lee et al. Dancing to Music PyTorch implementation</a:t>
            </a:r>
            <a:endParaRPr/>
          </a:p>
          <a:p>
            <a:pPr indent="-342900" lvl="0" marL="457200" rtl="0" algn="l">
              <a:spcBef>
                <a:spcPts val="0"/>
              </a:spcBef>
              <a:spcAft>
                <a:spcPts val="0"/>
              </a:spcAft>
              <a:buSzPts val="1800"/>
              <a:buChar char="-"/>
            </a:pPr>
            <a:r>
              <a:rPr lang="en"/>
              <a:t>Data preprocessing</a:t>
            </a:r>
            <a:endParaRPr/>
          </a:p>
          <a:p>
            <a:pPr indent="-342900" lvl="0" marL="457200" rtl="0" algn="l">
              <a:spcBef>
                <a:spcPts val="0"/>
              </a:spcBef>
              <a:spcAft>
                <a:spcPts val="0"/>
              </a:spcAft>
              <a:buSzPts val="1800"/>
              <a:buChar char="-"/>
            </a:pPr>
            <a:r>
              <a:rPr lang="en"/>
              <a:t>Debugging</a:t>
            </a:r>
            <a:endParaRPr/>
          </a:p>
          <a:p>
            <a:pPr indent="-342900" lvl="0" marL="457200" rtl="0" algn="l">
              <a:spcBef>
                <a:spcPts val="0"/>
              </a:spcBef>
              <a:spcAft>
                <a:spcPts val="0"/>
              </a:spcAft>
              <a:buSzPts val="1800"/>
              <a:buChar char="-"/>
            </a:pPr>
            <a:r>
              <a:rPr lang="en"/>
              <a:t>Model training &amp; parameter tuning</a:t>
            </a:r>
            <a:endParaRPr/>
          </a:p>
          <a:p>
            <a:pPr indent="-342900" lvl="0" marL="457200" rtl="0" algn="l">
              <a:spcBef>
                <a:spcPts val="0"/>
              </a:spcBef>
              <a:spcAft>
                <a:spcPts val="0"/>
              </a:spcAft>
              <a:buSzPts val="1800"/>
              <a:buChar char="-"/>
            </a:pPr>
            <a:r>
              <a:rPr lang="en"/>
              <a:t>Logging and visualization via Tensorboard</a:t>
            </a:r>
            <a:endParaRPr/>
          </a:p>
          <a:p>
            <a:pPr indent="-342900" lvl="0" marL="457200" rtl="0" algn="l">
              <a:spcBef>
                <a:spcPts val="0"/>
              </a:spcBef>
              <a:spcAft>
                <a:spcPts val="0"/>
              </a:spcAft>
              <a:buSzPts val="1800"/>
              <a:buChar char="-"/>
            </a:pPr>
            <a:r>
              <a:rPr lang="en"/>
              <a:t>Support for saving multiple experiments, choosing CUDA card etc.</a:t>
            </a:r>
            <a:endParaRPr sz="1400"/>
          </a:p>
        </p:txBody>
      </p:sp>
      <p:sp>
        <p:nvSpPr>
          <p:cNvPr id="106" name="Google Shape;106;p19"/>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Shifting our attention back to 2D case:)</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Results and Visualization (Training)</a:t>
            </a:r>
            <a:endParaRPr sz="2400"/>
          </a:p>
        </p:txBody>
      </p:sp>
      <p:sp>
        <p:nvSpPr>
          <p:cNvPr id="112" name="Google Shape;112;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3" name="Google Shape;113;p20"/>
          <p:cNvSpPr txBox="1"/>
          <p:nvPr/>
        </p:nvSpPr>
        <p:spPr>
          <a:xfrm>
            <a:off x="311700" y="4703625"/>
            <a:ext cx="3747300" cy="8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Ballet</a:t>
            </a:r>
            <a:endParaRPr/>
          </a:p>
        </p:txBody>
      </p:sp>
      <p:sp>
        <p:nvSpPr>
          <p:cNvPr id="114" name="Google Shape;114;p20"/>
          <p:cNvSpPr txBox="1"/>
          <p:nvPr/>
        </p:nvSpPr>
        <p:spPr>
          <a:xfrm>
            <a:off x="4578900" y="4703625"/>
            <a:ext cx="3747300" cy="8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Hiphop</a:t>
            </a:r>
            <a:endParaRPr/>
          </a:p>
        </p:txBody>
      </p:sp>
      <p:pic>
        <p:nvPicPr>
          <p:cNvPr id="115" name="Google Shape;115;p20" title="Dancing to Music - Ballet">
            <a:hlinkClick r:id="rId3"/>
          </p:cNvPr>
          <p:cNvPicPr preferRelativeResize="0"/>
          <p:nvPr/>
        </p:nvPicPr>
        <p:blipFill>
          <a:blip r:embed="rId4">
            <a:alphaModFix/>
          </a:blip>
          <a:stretch>
            <a:fillRect/>
          </a:stretch>
        </p:blipFill>
        <p:spPr>
          <a:xfrm>
            <a:off x="0" y="1146175"/>
            <a:ext cx="4572000" cy="3429000"/>
          </a:xfrm>
          <a:prstGeom prst="rect">
            <a:avLst/>
          </a:prstGeom>
          <a:noFill/>
          <a:ln>
            <a:noFill/>
          </a:ln>
        </p:spPr>
      </p:pic>
      <p:pic>
        <p:nvPicPr>
          <p:cNvPr id="116" name="Google Shape;116;p20" title="Dancing to Music - Hiphop">
            <a:hlinkClick r:id="rId5"/>
          </p:cNvPr>
          <p:cNvPicPr preferRelativeResize="0"/>
          <p:nvPr/>
        </p:nvPicPr>
        <p:blipFill>
          <a:blip r:embed="rId6">
            <a:alphaModFix/>
          </a:blip>
          <a:stretch>
            <a:fillRect/>
          </a:stretch>
        </p:blipFill>
        <p:spPr>
          <a:xfrm>
            <a:off x="4572000" y="11461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Results and Visualization (Inference)</a:t>
            </a:r>
            <a:endParaRPr sz="2400"/>
          </a:p>
        </p:txBody>
      </p:sp>
      <p:sp>
        <p:nvSpPr>
          <p:cNvPr id="122" name="Google Shape;122;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3" name="Google Shape;123;p21" title="sylvia-edit.mp4">
            <a:hlinkClick r:id="rId3"/>
          </p:cNvPr>
          <p:cNvPicPr preferRelativeResize="0"/>
          <p:nvPr/>
        </p:nvPicPr>
        <p:blipFill>
          <a:blip r:embed="rId4">
            <a:alphaModFix/>
          </a:blip>
          <a:stretch>
            <a:fillRect/>
          </a:stretch>
        </p:blipFill>
        <p:spPr>
          <a:xfrm>
            <a:off x="0" y="1146175"/>
            <a:ext cx="4572000" cy="3429000"/>
          </a:xfrm>
          <a:prstGeom prst="rect">
            <a:avLst/>
          </a:prstGeom>
          <a:noFill/>
          <a:ln>
            <a:noFill/>
          </a:ln>
        </p:spPr>
      </p:pic>
      <p:sp>
        <p:nvSpPr>
          <p:cNvPr id="124" name="Google Shape;124;p21"/>
          <p:cNvSpPr txBox="1"/>
          <p:nvPr/>
        </p:nvSpPr>
        <p:spPr>
          <a:xfrm>
            <a:off x="311700" y="4703625"/>
            <a:ext cx="37473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Music: Sylvia, Act 3 (ballet)</a:t>
            </a:r>
            <a:endParaRPr/>
          </a:p>
        </p:txBody>
      </p:sp>
      <p:pic>
        <p:nvPicPr>
          <p:cNvPr descr="Former Royal Ballet Principal dancer Darcey Bussell performs the Act III solo in Ashton's sparkling ballet, Sylvia. &#10;&#10;Find out more at http://www.roh.org.uk/sylvia&#10;&#10;Frederick Ashton’s delightful full-length classical ballet is a charming feast for the senses, set to Delibes’ marvellous score. Sylvia was Frederick Ashton’s second full-length ballet, created in 1952 as a sparkling showpiece for his muse Margot Fonteyn. Ashton used Delibes’ gorgeous 1876 score – famously beloved by Tchaikovsky, who praised its ‘charm and elegance… its riches in melody, rhythm, harmony’. The ballet fell from the repertory but in 2004 was reconstructed by Christopher Newton for Ashton’s centenary – so rescuing from the archives a seminal work of Ashton’s English style.&#10;&#10;Delibes’ first-rank ballet music inspired Ashton to create some of his most inventive dance imagery. There is a wealth of detail and fun in every character, and in Sylvia herself Ashton created one of the most surprisingly wide-ranging Principal roles. From the powerful huntress of Act I to the artful, witty woman who schemes her escape from pirates, and the rosy bride of the final scene, she emerges as a marvellously layered character – her challenging choreography a test to each new generation of Ashtonians.&#10;&#10;Frederick Ashton created more than one hundred works during his lifetime (1904–88). For further information, please visit www.frederickashton.org.uk.&#10;&#10;This production was recorded live at the Royal Opera House in December 2005." id="125" name="Google Shape;125;p21" title="Sylvia – Act III solo (Darcey Bussell, The Royal Ballet)">
            <a:hlinkClick r:id="rId5"/>
          </p:cNvPr>
          <p:cNvPicPr preferRelativeResize="0"/>
          <p:nvPr/>
        </p:nvPicPr>
        <p:blipFill>
          <a:blip r:embed="rId6">
            <a:alphaModFix/>
          </a:blip>
          <a:stretch>
            <a:fillRect/>
          </a:stretch>
        </p:blipFill>
        <p:spPr>
          <a:xfrm>
            <a:off x="4572000" y="11461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